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88" r:id="rId1"/>
  </p:sldMasterIdLst>
  <p:notesMasterIdLst>
    <p:notesMasterId r:id="rId9"/>
  </p:notesMasterIdLst>
  <p:sldIdLst>
    <p:sldId id="256" r:id="rId2"/>
    <p:sldId id="257" r:id="rId3"/>
    <p:sldId id="260" r:id="rId4"/>
    <p:sldId id="259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95768"/>
  </p:normalViewPr>
  <p:slideViewPr>
    <p:cSldViewPr snapToGrid="0" snapToObjects="1">
      <p:cViewPr varScale="1">
        <p:scale>
          <a:sx n="82" d="100"/>
          <a:sy n="82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erdaldinc\Documents\c&#807;al&#305;s&#807;malar\makale\kentles&#807;me%20makale\Copy%20of%20land%20cover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Linear!$I$4:$N$4</c:f>
              <c:numCache>
                <c:formatCode>0</c:formatCode>
                <c:ptCount val="6"/>
                <c:pt idx="0" formatCode="General">
                  <c:v>2000</c:v>
                </c:pt>
                <c:pt idx="1">
                  <c:v>75300.399086000005</c:v>
                </c:pt>
                <c:pt idx="2">
                  <c:v>1492735.5483299999</c:v>
                </c:pt>
                <c:pt idx="3">
                  <c:v>930601.64357700001</c:v>
                </c:pt>
                <c:pt idx="4">
                  <c:v>9604.2425019999991</c:v>
                </c:pt>
                <c:pt idx="5">
                  <c:v>64888.703565999996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69-B748-AA60-D32F6E7DBBF4}"/>
            </c:ext>
          </c:extLst>
        </c:ser>
        <c:ser>
          <c:idx val="1"/>
          <c:order val="1"/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Linear!$I$5:$N$5</c:f>
              <c:numCache>
                <c:formatCode>0</c:formatCode>
                <c:ptCount val="6"/>
                <c:pt idx="0" formatCode="General">
                  <c:v>2006</c:v>
                </c:pt>
                <c:pt idx="1">
                  <c:v>84587.888647999993</c:v>
                </c:pt>
                <c:pt idx="2">
                  <c:v>1450937.6865000001</c:v>
                </c:pt>
                <c:pt idx="3">
                  <c:v>949968.45230500004</c:v>
                </c:pt>
                <c:pt idx="4">
                  <c:v>22673.514098</c:v>
                </c:pt>
                <c:pt idx="5">
                  <c:v>64963.068002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69-B748-AA60-D32F6E7DBBF4}"/>
            </c:ext>
          </c:extLst>
        </c:ser>
        <c:ser>
          <c:idx val="2"/>
          <c:order val="2"/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Linear!$I$6:$N$6</c:f>
              <c:numCache>
                <c:formatCode>0</c:formatCode>
                <c:ptCount val="6"/>
                <c:pt idx="0" formatCode="General">
                  <c:v>2012</c:v>
                </c:pt>
                <c:pt idx="1">
                  <c:v>90817.750681999998</c:v>
                </c:pt>
                <c:pt idx="2">
                  <c:v>1443931.8869</c:v>
                </c:pt>
                <c:pt idx="3">
                  <c:v>949009.73971200001</c:v>
                </c:pt>
                <c:pt idx="4">
                  <c:v>22759.543506999998</c:v>
                </c:pt>
                <c:pt idx="5">
                  <c:v>66611.576472000001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69-B748-AA60-D32F6E7DBBF4}"/>
            </c:ext>
          </c:extLst>
        </c:ser>
        <c:ser>
          <c:idx val="3"/>
          <c:order val="3"/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Linear!$I$7:$N$7</c:f>
              <c:numCache>
                <c:formatCode>0</c:formatCode>
                <c:ptCount val="6"/>
                <c:pt idx="0" formatCode="General">
                  <c:v>2018</c:v>
                </c:pt>
                <c:pt idx="1">
                  <c:v>102786.04342099999</c:v>
                </c:pt>
                <c:pt idx="2">
                  <c:v>1432211.50346</c:v>
                </c:pt>
                <c:pt idx="3">
                  <c:v>947207.39725899999</c:v>
                </c:pt>
                <c:pt idx="4">
                  <c:v>25414.189266000001</c:v>
                </c:pt>
                <c:pt idx="5">
                  <c:v>65511.265823000002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69-B748-AA60-D32F6E7DB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3582448"/>
        <c:axId val="386559840"/>
      </c:barChart>
      <c:catAx>
        <c:axId val="4635824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386559840"/>
        <c:crosses val="autoZero"/>
        <c:auto val="1"/>
        <c:lblAlgn val="ctr"/>
        <c:lblOffset val="100"/>
        <c:noMultiLvlLbl val="0"/>
      </c:catAx>
      <c:valAx>
        <c:axId val="38655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6358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76414-4B6C-1D40-AFFE-34BFD65C00AE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0FDD4-195E-1C48-A709-30EF6A33D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1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D58A-8CBF-6347-8940-A09D8C21B208}" type="datetime1">
              <a:rPr lang="tr-TR" smtClean="0"/>
              <a:t>4.10.2025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4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359A-2E91-E34F-9C47-CABE0C502C6B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0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42697-5986-E54E-B3DF-1EC87AFCF91F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96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161B0-E3BF-A74E-B095-6CA666EEDE05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2686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EA4F-5131-9746-9E67-FC6C1DC63D4B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2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275B-4C9D-2B4E-B228-8148ED284A07}" type="datetime1">
              <a:rPr lang="tr-TR" smtClean="0"/>
              <a:t>4.10.2025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8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CDAD-2937-3A4F-A7E4-C0B5BE8CA2D8}" type="datetime1">
              <a:rPr lang="tr-TR" smtClean="0"/>
              <a:t>4.10.2025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18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3A0B2-4DF0-BB4A-BBE4-684B0FFD085F}" type="datetime1">
              <a:rPr lang="tr-TR" smtClean="0"/>
              <a:t>4.10.2025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1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E284A24-E335-264C-9BE7-42940EE2FAA3}" type="datetime1">
              <a:rPr lang="tr-TR" smtClean="0"/>
              <a:t>4.10.2025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597-35C1-DB4B-A1A5-6B1F08D4BC31}" type="datetime1">
              <a:rPr lang="tr-TR" smtClean="0"/>
              <a:t>4.10.2025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3399-75CC-9E4F-AFF7-D9036AB3443B}" type="datetime1">
              <a:rPr lang="tr-TR" smtClean="0"/>
              <a:t>4.10.2025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4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1EA-EEF4-714B-A385-B82196A52F9D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1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9794-B1F4-AE40-93CC-A6670B22FA8E}" type="datetime1">
              <a:rPr lang="tr-TR" smtClean="0"/>
              <a:t>4.10.2025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15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BE88-B4F3-2649-8A34-7CB5AB1EC092}" type="datetime1">
              <a:rPr lang="tr-TR" smtClean="0"/>
              <a:t>4.10.2025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7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773F-FD37-D743-BBEA-4620365DB538}" type="datetime1">
              <a:rPr lang="tr-TR" smtClean="0"/>
              <a:t>4.10.2025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0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B1CE-EBAE-C149-96F4-18231E0033D4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4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F5F81-319B-5C46-939A-7F1107B9790F}" type="datetime1">
              <a:rPr lang="tr-TR" smtClean="0"/>
              <a:t>4.10.2025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8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8D445-BCA8-F446-848E-0B7371879CF1}" type="datetime1">
              <a:rPr lang="tr-TR" smtClean="0"/>
              <a:t>4.10.2025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2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  <p:sldLayoutId id="2147484005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F1B7E-8F45-2A43-936F-D86B717B1D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575A13-09F2-3E4F-8B90-E3CBC46B1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000" y="4394040"/>
            <a:ext cx="4819330" cy="999596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Authors</a:t>
            </a:r>
            <a:r>
              <a:rPr lang="tr-TR" dirty="0">
                <a:solidFill>
                  <a:srgbClr val="C00000"/>
                </a:solidFill>
              </a:rPr>
              <a:t>,</a:t>
            </a:r>
          </a:p>
          <a:p>
            <a:r>
              <a:rPr lang="tr-TR" dirty="0">
                <a:solidFill>
                  <a:srgbClr val="C00000"/>
                </a:solidFill>
              </a:rPr>
              <a:t>U</a:t>
            </a:r>
            <a:r>
              <a:rPr lang="en-US" dirty="0" err="1">
                <a:solidFill>
                  <a:srgbClr val="C00000"/>
                </a:solidFill>
              </a:rPr>
              <a:t>niversity</a:t>
            </a:r>
            <a:r>
              <a:rPr lang="tr-TR" dirty="0">
                <a:solidFill>
                  <a:srgbClr val="C00000"/>
                </a:solidFill>
              </a:rPr>
              <a:t>, F</a:t>
            </a:r>
            <a:r>
              <a:rPr lang="en-US" dirty="0" err="1">
                <a:solidFill>
                  <a:srgbClr val="C00000"/>
                </a:solidFill>
              </a:rPr>
              <a:t>aculty</a:t>
            </a:r>
            <a:r>
              <a:rPr lang="en-US" dirty="0">
                <a:solidFill>
                  <a:srgbClr val="C00000"/>
                </a:solidFill>
              </a:rPr>
              <a:t> and </a:t>
            </a:r>
            <a:r>
              <a:rPr lang="tr-TR" dirty="0">
                <a:solidFill>
                  <a:srgbClr val="C00000"/>
                </a:solidFill>
              </a:rPr>
              <a:t>D</a:t>
            </a:r>
            <a:r>
              <a:rPr lang="en-US" dirty="0" err="1">
                <a:solidFill>
                  <a:srgbClr val="C00000"/>
                </a:solidFill>
              </a:rPr>
              <a:t>epartme</a:t>
            </a:r>
            <a:r>
              <a:rPr lang="tr-TR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C00000"/>
                </a:solidFill>
              </a:rPr>
              <a:t>t name</a:t>
            </a:r>
            <a:endParaRPr lang="tr-TR" dirty="0">
              <a:solidFill>
                <a:srgbClr val="C00000"/>
              </a:solidFill>
            </a:endParaRPr>
          </a:p>
          <a:p>
            <a:r>
              <a:rPr lang="tr-TR" dirty="0">
                <a:solidFill>
                  <a:srgbClr val="C00000"/>
                </a:solidFill>
              </a:rPr>
              <a:t>City </a:t>
            </a:r>
            <a:r>
              <a:rPr lang="tr-TR" dirty="0" err="1">
                <a:solidFill>
                  <a:srgbClr val="C00000"/>
                </a:solidFill>
              </a:rPr>
              <a:t>and</a:t>
            </a:r>
            <a:r>
              <a:rPr lang="tr-TR" dirty="0">
                <a:solidFill>
                  <a:srgbClr val="C00000"/>
                </a:solidFill>
              </a:rPr>
              <a:t> Country 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Metin kutusu 11">
            <a:extLst>
              <a:ext uri="{FF2B5EF4-FFF2-40B4-BE49-F238E27FC236}">
                <a16:creationId xmlns:a16="http://schemas.microsoft.com/office/drawing/2014/main" id="{84C6C231-C4B7-C04A-AF26-2280EE6A899E}"/>
              </a:ext>
            </a:extLst>
          </p:cNvPr>
          <p:cNvSpPr txBox="1"/>
          <p:nvPr/>
        </p:nvSpPr>
        <p:spPr>
          <a:xfrm>
            <a:off x="2576375" y="68493"/>
            <a:ext cx="6872425" cy="1138773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</a:rPr>
              <a:t>INTERNATIONAL CONGRESS OF CULTURAL LANDSAPES WITHIN THE FRAMEWORK OF SUSTAINABLE DEVELOPMENT-VI</a:t>
            </a:r>
          </a:p>
          <a:p>
            <a:pPr algn="ctr"/>
            <a:r>
              <a:rPr lang="tr-TR" b="1" dirty="0">
                <a:solidFill>
                  <a:schemeClr val="bg1"/>
                </a:solidFill>
              </a:rPr>
              <a:t>       </a:t>
            </a:r>
            <a:r>
              <a:rPr lang="tr-TR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(</a:t>
            </a:r>
            <a:r>
              <a:rPr lang="tr-TR" b="1" dirty="0" err="1">
                <a:solidFill>
                  <a:schemeClr val="bg1"/>
                </a:solidFill>
              </a:rPr>
              <a:t>November</a:t>
            </a:r>
            <a:r>
              <a:rPr lang="tr-TR" b="1" dirty="0">
                <a:solidFill>
                  <a:schemeClr val="bg1"/>
                </a:solidFill>
              </a:rPr>
              <a:t> 13-14, </a:t>
            </a:r>
            <a:r>
              <a:rPr lang="tr-TR" sz="1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2025</a:t>
            </a:r>
            <a:r>
              <a:rPr lang="tr-TR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)</a:t>
            </a:r>
          </a:p>
          <a:p>
            <a:pPr algn="ctr"/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Amasya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University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Congress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and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Culture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 Center</a:t>
            </a:r>
            <a:endParaRPr lang="tr-TR" sz="1400" b="1" i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B7C583A-24A3-4C71-96B1-B0CFDE8933EF}"/>
              </a:ext>
            </a:extLst>
          </p:cNvPr>
          <p:cNvSpPr txBox="1"/>
          <p:nvPr/>
        </p:nvSpPr>
        <p:spPr>
          <a:xfrm>
            <a:off x="5367130" y="4577477"/>
            <a:ext cx="6763150" cy="1754326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tr-TR" u="sng" dirty="0" err="1">
                <a:solidFill>
                  <a:srgbClr val="FFFF00"/>
                </a:solidFill>
              </a:rPr>
              <a:t>Important</a:t>
            </a:r>
            <a:r>
              <a:rPr lang="tr-TR" u="sng" dirty="0">
                <a:solidFill>
                  <a:srgbClr val="FFFF00"/>
                </a:solidFill>
              </a:rPr>
              <a:t> </a:t>
            </a:r>
            <a:r>
              <a:rPr lang="tr-TR" u="sng" dirty="0" err="1">
                <a:solidFill>
                  <a:srgbClr val="FFFF00"/>
                </a:solidFill>
              </a:rPr>
              <a:t>notes</a:t>
            </a:r>
            <a:r>
              <a:rPr lang="tr-TR" u="sng" dirty="0">
                <a:solidFill>
                  <a:srgbClr val="FFFF00"/>
                </a:solidFill>
              </a:rPr>
              <a:t>:</a:t>
            </a:r>
          </a:p>
          <a:p>
            <a:r>
              <a:rPr lang="en-US" dirty="0">
                <a:solidFill>
                  <a:srgbClr val="FFFF00"/>
                </a:solidFill>
              </a:rPr>
              <a:t>The presentation's text should be written in English, while it can also be written in Turkish. </a:t>
            </a:r>
            <a:endParaRPr lang="tr-TR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The presentation's primary headings should be considered. Short sentences should be used in texts. </a:t>
            </a:r>
            <a:endParaRPr lang="tr-TR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The presentations are limited to a maximum of 15 minutes.</a:t>
            </a:r>
            <a:endParaRPr lang="tr-TR" dirty="0">
              <a:solidFill>
                <a:srgbClr val="FFFF00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BD48908-8837-EED7-EAA9-3A47EDCCA9F3}"/>
              </a:ext>
            </a:extLst>
          </p:cNvPr>
          <p:cNvCxnSpPr>
            <a:cxnSpLocks/>
          </p:cNvCxnSpPr>
          <p:nvPr/>
        </p:nvCxnSpPr>
        <p:spPr>
          <a:xfrm>
            <a:off x="139337" y="1336287"/>
            <a:ext cx="1213027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9257" y="107568"/>
            <a:ext cx="1100527" cy="949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4" descr="Shape&#10;&#10;Description automatically generated with medium confidenc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418" y="1056830"/>
            <a:ext cx="1344366" cy="444137"/>
          </a:xfrm>
          <a:prstGeom prst="rect">
            <a:avLst/>
          </a:prstGeom>
        </p:spPr>
      </p:pic>
      <p:pic>
        <p:nvPicPr>
          <p:cNvPr id="14" name="Resim 13" descr="C:\Users\Toshiba\Desktop\indi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37" y="74028"/>
            <a:ext cx="1114697" cy="97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Resim 16" descr="C:\Users\Toshiba\Desktop\indir (1)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757" y="68492"/>
            <a:ext cx="1061085" cy="96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Resim 17" descr="C:\Users\Toshiba\Desktop\indir 2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772" y="110022"/>
            <a:ext cx="1005566" cy="9030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304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379157" cy="3599316"/>
          </a:xfrm>
        </p:spPr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Introduction</a:t>
            </a:r>
            <a:r>
              <a:rPr lang="tr-TR" dirty="0">
                <a:solidFill>
                  <a:srgbClr val="262626"/>
                </a:solidFill>
              </a:rPr>
              <a:t>:</a:t>
            </a:r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r>
              <a:rPr lang="tr-TR" dirty="0" err="1">
                <a:solidFill>
                  <a:srgbClr val="262626"/>
                </a:solidFill>
              </a:rPr>
              <a:t>Aim</a:t>
            </a:r>
            <a:r>
              <a:rPr lang="tr-TR" dirty="0">
                <a:solidFill>
                  <a:srgbClr val="262626"/>
                </a:solidFill>
              </a:rPr>
              <a:t>(s) of </a:t>
            </a:r>
            <a:r>
              <a:rPr lang="tr-TR" dirty="0" err="1">
                <a:solidFill>
                  <a:srgbClr val="262626"/>
                </a:solidFill>
              </a:rPr>
              <a:t>study</a:t>
            </a:r>
            <a:r>
              <a:rPr lang="tr-TR" dirty="0">
                <a:solidFill>
                  <a:srgbClr val="262626"/>
                </a:solidFill>
              </a:rPr>
              <a:t>:</a:t>
            </a:r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C5A44D-69BD-C56F-8EBD-CFC56D2B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8549" y="105796"/>
            <a:ext cx="3043451" cy="289450"/>
          </a:xfrm>
        </p:spPr>
        <p:txBody>
          <a:bodyPr/>
          <a:lstStyle/>
          <a:p>
            <a:r>
              <a:rPr lang="tr-TR" sz="1400" dirty="0">
                <a:solidFill>
                  <a:schemeClr val="bg1"/>
                </a:solidFill>
              </a:rPr>
              <a:t>13-14 </a:t>
            </a:r>
            <a:r>
              <a:rPr lang="tr-TR" sz="1400" dirty="0" err="1">
                <a:solidFill>
                  <a:schemeClr val="bg1"/>
                </a:solidFill>
              </a:rPr>
              <a:t>November</a:t>
            </a:r>
            <a:r>
              <a:rPr lang="tr-TR" sz="1400" dirty="0">
                <a:solidFill>
                  <a:schemeClr val="bg1"/>
                </a:solidFill>
              </a:rPr>
              <a:t> 2025/Amasya/TR </a:t>
            </a:r>
            <a:r>
              <a:rPr lang="en-US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37753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and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Material</a:t>
            </a:r>
          </a:p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r>
              <a:rPr lang="tr-TR" dirty="0" err="1">
                <a:solidFill>
                  <a:srgbClr val="262626"/>
                </a:solidFill>
              </a:rPr>
              <a:t>Method</a:t>
            </a:r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0CB0DC-D126-5795-6195-5841B6FAE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8549" y="105796"/>
            <a:ext cx="3043451" cy="289450"/>
          </a:xfrm>
        </p:spPr>
        <p:txBody>
          <a:bodyPr/>
          <a:lstStyle/>
          <a:p>
            <a:r>
              <a:rPr lang="tr-TR" sz="1400" dirty="0">
                <a:solidFill>
                  <a:schemeClr val="bg1"/>
                </a:solidFill>
              </a:rPr>
              <a:t>13-14 </a:t>
            </a:r>
            <a:r>
              <a:rPr lang="tr-TR" sz="1400" dirty="0" err="1">
                <a:solidFill>
                  <a:schemeClr val="bg1"/>
                </a:solidFill>
              </a:rPr>
              <a:t>November</a:t>
            </a:r>
            <a:r>
              <a:rPr lang="tr-TR" sz="1400" dirty="0">
                <a:solidFill>
                  <a:schemeClr val="bg1"/>
                </a:solidFill>
              </a:rPr>
              <a:t> 2025/Amasya/TR </a:t>
            </a:r>
            <a:r>
              <a:rPr lang="en-US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660559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25C608-2228-0148-B7EA-359D894F3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E92549F-82C3-7742-A5A1-6AAB773DB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bg2"/>
                </a:solidFill>
              </a:rPr>
              <a:t>Text</a:t>
            </a:r>
          </a:p>
        </p:txBody>
      </p:sp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F512D554-87CB-F24D-853B-2869F78EF1AC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518031970"/>
              </p:ext>
            </p:extLst>
          </p:nvPr>
        </p:nvGraphicFramePr>
        <p:xfrm>
          <a:off x="4868863" y="2336800"/>
          <a:ext cx="5426075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CC6C13-E80A-453D-4CE8-4AFEC5162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8549" y="105796"/>
            <a:ext cx="3043451" cy="289450"/>
          </a:xfrm>
        </p:spPr>
        <p:txBody>
          <a:bodyPr/>
          <a:lstStyle/>
          <a:p>
            <a:r>
              <a:rPr lang="tr-TR" sz="1400" dirty="0">
                <a:solidFill>
                  <a:schemeClr val="bg1"/>
                </a:solidFill>
              </a:rPr>
              <a:t>13-14 </a:t>
            </a:r>
            <a:r>
              <a:rPr lang="tr-TR" sz="1400" dirty="0" err="1">
                <a:solidFill>
                  <a:schemeClr val="bg1"/>
                </a:solidFill>
              </a:rPr>
              <a:t>November</a:t>
            </a:r>
            <a:r>
              <a:rPr lang="tr-TR" sz="1400" dirty="0">
                <a:solidFill>
                  <a:schemeClr val="bg1"/>
                </a:solidFill>
              </a:rPr>
              <a:t>, 2025/Amasya/TR</a:t>
            </a:r>
            <a:r>
              <a:rPr lang="en-US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1497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27DC5-10CD-CCA7-40E9-1954A48DE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8549" y="105796"/>
            <a:ext cx="3043451" cy="289450"/>
          </a:xfrm>
        </p:spPr>
        <p:txBody>
          <a:bodyPr/>
          <a:lstStyle/>
          <a:p>
            <a:r>
              <a:rPr lang="tr-TR" sz="1400" dirty="0">
                <a:solidFill>
                  <a:schemeClr val="bg1"/>
                </a:solidFill>
              </a:rPr>
              <a:t>13-14 </a:t>
            </a:r>
            <a:r>
              <a:rPr lang="tr-TR" sz="1400" dirty="0" err="1">
                <a:solidFill>
                  <a:schemeClr val="bg1"/>
                </a:solidFill>
              </a:rPr>
              <a:t>November</a:t>
            </a:r>
            <a:r>
              <a:rPr lang="tr-TR" sz="1400" dirty="0">
                <a:solidFill>
                  <a:schemeClr val="bg1"/>
                </a:solidFill>
              </a:rPr>
              <a:t> 2025, Amasya/TR</a:t>
            </a:r>
            <a:r>
              <a:rPr lang="en-US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237241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43FCF3-7B2E-D263-7E96-3A88D5DFB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8549" y="105796"/>
            <a:ext cx="3043451" cy="289450"/>
          </a:xfrm>
        </p:spPr>
        <p:txBody>
          <a:bodyPr/>
          <a:lstStyle/>
          <a:p>
            <a:r>
              <a:rPr lang="tr-TR" sz="1400" dirty="0">
                <a:solidFill>
                  <a:schemeClr val="bg1"/>
                </a:solidFill>
              </a:rPr>
              <a:t>13-14 </a:t>
            </a:r>
            <a:r>
              <a:rPr lang="tr-TR" sz="1400" dirty="0" err="1">
                <a:solidFill>
                  <a:schemeClr val="bg1"/>
                </a:solidFill>
              </a:rPr>
              <a:t>November</a:t>
            </a:r>
            <a:r>
              <a:rPr lang="tr-TR" sz="1400" dirty="0">
                <a:solidFill>
                  <a:schemeClr val="bg1"/>
                </a:solidFill>
              </a:rPr>
              <a:t> 2025, Amasya/TR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04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F1B7E-8F45-2A43-936F-D86B717B1D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&lt;&lt;Thank you&gt;&gt; page</a:t>
            </a:r>
          </a:p>
        </p:txBody>
      </p:sp>
      <p:sp>
        <p:nvSpPr>
          <p:cNvPr id="4" name="Metin kutusu 11">
            <a:extLst>
              <a:ext uri="{FF2B5EF4-FFF2-40B4-BE49-F238E27FC236}">
                <a16:creationId xmlns:a16="http://schemas.microsoft.com/office/drawing/2014/main" id="{84C6C231-C4B7-C04A-AF26-2280EE6A899E}"/>
              </a:ext>
            </a:extLst>
          </p:cNvPr>
          <p:cNvSpPr txBox="1"/>
          <p:nvPr/>
        </p:nvSpPr>
        <p:spPr>
          <a:xfrm>
            <a:off x="2576375" y="68493"/>
            <a:ext cx="6872425" cy="1138773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</a:rPr>
              <a:t>INTERNATIONAL CONGRESS OF CULTURAL LANDSAPES WITHIN THE FRAMEWORK OF SUSTAINABLE DEVELOPMENT-VI</a:t>
            </a:r>
          </a:p>
          <a:p>
            <a:pPr algn="ctr"/>
            <a:r>
              <a:rPr lang="tr-TR" b="1" dirty="0">
                <a:solidFill>
                  <a:schemeClr val="bg1"/>
                </a:solidFill>
              </a:rPr>
              <a:t>       </a:t>
            </a:r>
            <a:r>
              <a:rPr lang="tr-TR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(</a:t>
            </a:r>
            <a:r>
              <a:rPr lang="tr-TR" b="1" dirty="0" err="1">
                <a:solidFill>
                  <a:schemeClr val="bg1"/>
                </a:solidFill>
              </a:rPr>
              <a:t>November</a:t>
            </a:r>
            <a:r>
              <a:rPr lang="tr-TR" b="1" dirty="0">
                <a:solidFill>
                  <a:schemeClr val="bg1"/>
                </a:solidFill>
              </a:rPr>
              <a:t> 13-14, </a:t>
            </a:r>
            <a:r>
              <a:rPr lang="tr-TR" sz="1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2025</a:t>
            </a:r>
            <a:r>
              <a:rPr lang="tr-TR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)</a:t>
            </a:r>
          </a:p>
          <a:p>
            <a:pPr algn="ctr"/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Amasya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University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Congress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and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tr-TR" sz="1400" b="1" i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Culture</a:t>
            </a:r>
            <a:r>
              <a:rPr lang="tr-TR" sz="1400" b="1" i="1" dirty="0">
                <a:solidFill>
                  <a:schemeClr val="bg1"/>
                </a:solidFill>
                <a:ea typeface="Times New Roman" panose="02020603050405020304" pitchFamily="18" charset="0"/>
              </a:rPr>
              <a:t> Center</a:t>
            </a:r>
            <a:endParaRPr lang="tr-TR" sz="1400" b="1" i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BD48908-8837-EED7-EAA9-3A47EDCCA9F3}"/>
              </a:ext>
            </a:extLst>
          </p:cNvPr>
          <p:cNvCxnSpPr>
            <a:cxnSpLocks/>
          </p:cNvCxnSpPr>
          <p:nvPr/>
        </p:nvCxnSpPr>
        <p:spPr>
          <a:xfrm>
            <a:off x="139337" y="1336287"/>
            <a:ext cx="1213027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9257" y="107568"/>
            <a:ext cx="1100527" cy="949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4" descr="Shape&#10;&#10;Description automatically generated with medium confidenc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418" y="1056830"/>
            <a:ext cx="1344366" cy="444137"/>
          </a:xfrm>
          <a:prstGeom prst="rect">
            <a:avLst/>
          </a:prstGeom>
        </p:spPr>
      </p:pic>
      <p:pic>
        <p:nvPicPr>
          <p:cNvPr id="14" name="Resim 13" descr="C:\Users\Toshiba\Desktop\indi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37" y="74028"/>
            <a:ext cx="1114697" cy="97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Resim 16" descr="C:\Users\Toshiba\Desktop\indir (1)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757" y="68492"/>
            <a:ext cx="1061085" cy="96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Resim 17" descr="C:\Users\Toshiba\Desktop\indir 2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772" y="110022"/>
            <a:ext cx="1005566" cy="90300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Add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6869156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Custom 6">
      <a:dk1>
        <a:srgbClr val="000000"/>
      </a:dk1>
      <a:lt1>
        <a:srgbClr val="FFFFFF"/>
      </a:lt1>
      <a:dk2>
        <a:srgbClr val="454545"/>
      </a:dk2>
      <a:lt2>
        <a:srgbClr val="F4F5F4"/>
      </a:lt2>
      <a:accent1>
        <a:srgbClr val="BC3D3B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{1C79ECF6-CFBB-B844-A286-7259A2CDE56B}tf10001057</Template>
  <TotalTime>229</TotalTime>
  <Words>186</Words>
  <Application>Microsoft Office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Berlin</vt:lpstr>
      <vt:lpstr>Paper Title</vt:lpstr>
      <vt:lpstr>Title</vt:lpstr>
      <vt:lpstr>Material and method</vt:lpstr>
      <vt:lpstr>Results</vt:lpstr>
      <vt:lpstr>Conclusion</vt:lpstr>
      <vt:lpstr>References</vt:lpstr>
      <vt:lpstr>&lt;&lt;Thank you&gt;&gt;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 (Bildiri Başlığı)</dc:title>
  <dc:creator>Microsoft Office User</dc:creator>
  <cp:lastModifiedBy>Asus</cp:lastModifiedBy>
  <cp:revision>40</cp:revision>
  <dcterms:created xsi:type="dcterms:W3CDTF">2021-09-28T16:59:57Z</dcterms:created>
  <dcterms:modified xsi:type="dcterms:W3CDTF">2025-10-04T11:58:02Z</dcterms:modified>
</cp:coreProperties>
</file>