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988" r:id="rId1"/>
  </p:sldMasterIdLst>
  <p:notesMasterIdLst>
    <p:notesMasterId r:id="rId9"/>
  </p:notesMasterIdLst>
  <p:sldIdLst>
    <p:sldId id="256" r:id="rId2"/>
    <p:sldId id="257" r:id="rId3"/>
    <p:sldId id="260" r:id="rId4"/>
    <p:sldId id="259" r:id="rId5"/>
    <p:sldId id="262" r:id="rId6"/>
    <p:sldId id="261" r:id="rId7"/>
    <p:sldId id="263" r:id="rId8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6262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218" autoAdjust="0"/>
    <p:restoredTop sz="95768"/>
  </p:normalViewPr>
  <p:slideViewPr>
    <p:cSldViewPr snapToGrid="0" snapToObjects="1">
      <p:cViewPr varScale="1">
        <p:scale>
          <a:sx n="70" d="100"/>
          <a:sy n="70" d="100"/>
        </p:scale>
        <p:origin x="81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\\Users\erdaldinc\Documents\c&#807;al&#305;s&#807;malar\makale\kentles&#807;me%20makale\Copy%20of%20land%20cover%20data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tr-TR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tr-TR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>
                <a:tint val="58000"/>
              </a:schemeClr>
            </a:solidFill>
            <a:ln>
              <a:noFill/>
            </a:ln>
            <a:effectLst/>
          </c:spPr>
          <c:invertIfNegative val="0"/>
          <c:val>
            <c:numRef>
              <c:f>Linear!$I$4:$N$4</c:f>
              <c:numCache>
                <c:formatCode>0</c:formatCode>
                <c:ptCount val="6"/>
                <c:pt idx="0" formatCode="General">
                  <c:v>2000</c:v>
                </c:pt>
                <c:pt idx="1">
                  <c:v>75300.399086000005</c:v>
                </c:pt>
                <c:pt idx="2">
                  <c:v>1492735.5483299999</c:v>
                </c:pt>
                <c:pt idx="3">
                  <c:v>930601.64357700001</c:v>
                </c:pt>
                <c:pt idx="4">
                  <c:v>9604.2425019999991</c:v>
                </c:pt>
                <c:pt idx="5">
                  <c:v>64888.703565999996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069-B748-AA60-D32F6E7DBBF4}"/>
            </c:ext>
          </c:extLst>
        </c:ser>
        <c:ser>
          <c:idx val="1"/>
          <c:order val="1"/>
          <c:spPr>
            <a:solidFill>
              <a:schemeClr val="accent1">
                <a:tint val="86000"/>
              </a:schemeClr>
            </a:solidFill>
            <a:ln>
              <a:noFill/>
            </a:ln>
            <a:effectLst/>
          </c:spPr>
          <c:invertIfNegative val="0"/>
          <c:val>
            <c:numRef>
              <c:f>Linear!$I$5:$N$5</c:f>
              <c:numCache>
                <c:formatCode>0</c:formatCode>
                <c:ptCount val="6"/>
                <c:pt idx="0" formatCode="General">
                  <c:v>2006</c:v>
                </c:pt>
                <c:pt idx="1">
                  <c:v>84587.888647999993</c:v>
                </c:pt>
                <c:pt idx="2">
                  <c:v>1450937.6865000001</c:v>
                </c:pt>
                <c:pt idx="3">
                  <c:v>949968.45230500004</c:v>
                </c:pt>
                <c:pt idx="4">
                  <c:v>22673.514098</c:v>
                </c:pt>
                <c:pt idx="5">
                  <c:v>64963.068002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069-B748-AA60-D32F6E7DBBF4}"/>
            </c:ext>
          </c:extLst>
        </c:ser>
        <c:ser>
          <c:idx val="2"/>
          <c:order val="2"/>
          <c:spPr>
            <a:solidFill>
              <a:schemeClr val="accent1">
                <a:shade val="86000"/>
              </a:schemeClr>
            </a:solidFill>
            <a:ln>
              <a:noFill/>
            </a:ln>
            <a:effectLst/>
          </c:spPr>
          <c:invertIfNegative val="0"/>
          <c:val>
            <c:numRef>
              <c:f>Linear!$I$6:$N$6</c:f>
              <c:numCache>
                <c:formatCode>0</c:formatCode>
                <c:ptCount val="6"/>
                <c:pt idx="0" formatCode="General">
                  <c:v>2012</c:v>
                </c:pt>
                <c:pt idx="1">
                  <c:v>90817.750681999998</c:v>
                </c:pt>
                <c:pt idx="2">
                  <c:v>1443931.8869</c:v>
                </c:pt>
                <c:pt idx="3">
                  <c:v>949009.73971200001</c:v>
                </c:pt>
                <c:pt idx="4">
                  <c:v>22759.543506999998</c:v>
                </c:pt>
                <c:pt idx="5">
                  <c:v>66611.576472000001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3069-B748-AA60-D32F6E7DBBF4}"/>
            </c:ext>
          </c:extLst>
        </c:ser>
        <c:ser>
          <c:idx val="3"/>
          <c:order val="3"/>
          <c:spPr>
            <a:solidFill>
              <a:schemeClr val="accent1">
                <a:shade val="58000"/>
              </a:schemeClr>
            </a:solidFill>
            <a:ln>
              <a:noFill/>
            </a:ln>
            <a:effectLst/>
          </c:spPr>
          <c:invertIfNegative val="0"/>
          <c:val>
            <c:numRef>
              <c:f>Linear!$I$7:$N$7</c:f>
              <c:numCache>
                <c:formatCode>0</c:formatCode>
                <c:ptCount val="6"/>
                <c:pt idx="0" formatCode="General">
                  <c:v>2018</c:v>
                </c:pt>
                <c:pt idx="1">
                  <c:v>102786.04342099999</c:v>
                </c:pt>
                <c:pt idx="2">
                  <c:v>1432211.50346</c:v>
                </c:pt>
                <c:pt idx="3">
                  <c:v>947207.39725899999</c:v>
                </c:pt>
                <c:pt idx="4">
                  <c:v>25414.189266000001</c:v>
                </c:pt>
                <c:pt idx="5">
                  <c:v>65511.265823000002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3069-B748-AA60-D32F6E7DBBF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463582448"/>
        <c:axId val="386559840"/>
      </c:barChart>
      <c:catAx>
        <c:axId val="463582448"/>
        <c:scaling>
          <c:orientation val="minMax"/>
        </c:scaling>
        <c:delete val="0"/>
        <c:axPos val="b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tr-TR"/>
          </a:p>
        </c:txPr>
        <c:crossAx val="386559840"/>
        <c:crosses val="autoZero"/>
        <c:auto val="1"/>
        <c:lblAlgn val="ctr"/>
        <c:lblOffset val="100"/>
        <c:noMultiLvlLbl val="0"/>
      </c:catAx>
      <c:valAx>
        <c:axId val="38655984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tr-TR"/>
          </a:p>
        </c:txPr>
        <c:crossAx val="46358244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tr-TR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tr-TR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withinLinearReversed" id="21">
  <a:schemeClr val="accent1"/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2476414-4B6C-1D40-AFFE-34BFD65C00AE}" type="datetimeFigureOut">
              <a:rPr lang="en-US" smtClean="0"/>
              <a:t>10/5/2025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930FDD4-195E-1C48-A709-30EF6A33DF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40189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tr-TR"/>
          </a:p>
        </p:txBody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tr-TR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8D58A-8CBF-6347-8940-A09D8C21B208}" type="datetime1">
              <a:rPr lang="tr-TR" smtClean="0"/>
              <a:t>5.10.2025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27-29 October- IArcSAS-2021
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B29010C7-9722-0943-BDBF-0575ECD357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20451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1A359A-2E91-E34F-9C47-CABE0C502C6B}" type="datetime1">
              <a:rPr lang="tr-TR" smtClean="0"/>
              <a:t>5.10.2025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27-29 October- IArcSAS-2021
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B29010C7-9722-0943-BDBF-0575ECD357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83069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42697-5986-E54E-B3DF-1EC87AFCF91F}" type="datetime1">
              <a:rPr lang="tr-TR" smtClean="0"/>
              <a:t>5.10.2025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27-29 October- IArcSAS-2021
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B29010C7-9722-0943-BDBF-0575ECD357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809615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4161B0-E3BF-A74E-B095-6CA666EEDE05}" type="datetime1">
              <a:rPr lang="tr-TR" smtClean="0"/>
              <a:t>5.10.2025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27-29 October- IArcSAS-2021
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B29010C7-9722-0943-BDBF-0575ECD3578F}" type="slidenum">
              <a:rPr lang="en-US" smtClean="0"/>
              <a:t>‹#›</a:t>
            </a:fld>
            <a:endParaRPr lang="en-US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86268601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2EEA4F-5131-9746-9E67-FC6C1DC63D4B}" type="datetime1">
              <a:rPr lang="tr-TR" smtClean="0"/>
              <a:t>5.10.2025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27-29 October- IArcSAS-2021
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B29010C7-9722-0943-BDBF-0575ECD357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43267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DF275B-4C9D-2B4E-B228-8148ED284A07}" type="datetime1">
              <a:rPr lang="tr-TR" smtClean="0"/>
              <a:t>5.10.2025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27-29 October- IArcSAS-2021
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9010C7-9722-0943-BDBF-0575ECD357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108855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FCDAD-2937-3A4F-A7E4-C0B5BE8CA2D8}" type="datetime1">
              <a:rPr lang="tr-TR" smtClean="0"/>
              <a:t>5.10.2025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27-29 October- IArcSAS-2021
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9010C7-9722-0943-BDBF-0575ECD357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281800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13A0B2-4DF0-BB4A-BBE4-684B0FFD085F}" type="datetime1">
              <a:rPr lang="tr-TR" smtClean="0"/>
              <a:t>5.10.2025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27-29 October- IArcSAS-2021
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9010C7-9722-0943-BDBF-0575ECD357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200104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ltGray"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8E284A24-E335-264C-9BE7-42940EE2FAA3}" type="datetime1">
              <a:rPr lang="tr-TR" smtClean="0"/>
              <a:t>5.10.2025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r>
              <a:rPr lang="en-US"/>
              <a:t>27-29 October- IArcSAS-2021
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B29010C7-9722-0943-BDBF-0575ECD357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64222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FF0597-35C1-DB4B-A1A5-6B1F08D4BC31}" type="datetime1">
              <a:rPr lang="tr-TR" smtClean="0"/>
              <a:t>5.10.2025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27-29 October- IArcSAS-2021
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9010C7-9722-0943-BDBF-0575ECD357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7558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BD3399-75CC-9E4F-AFF7-D9036AB3443B}" type="datetime1">
              <a:rPr lang="tr-TR" smtClean="0"/>
              <a:t>5.10.2025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27-29 October- IArcSAS-2021
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B29010C7-9722-0943-BDBF-0575ECD357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53411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tr-TR"/>
          </a:p>
        </p:txBody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tr-TR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DE21EA-EEF4-714B-A385-B82196A52F9D}" type="datetime1">
              <a:rPr lang="tr-TR" smtClean="0"/>
              <a:t>5.10.2025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27-29 October- IArcSAS-2021
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9010C7-9722-0943-BDBF-0575ECD357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74182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909794-B1F4-AE40-93CC-A6670B22FA8E}" type="datetime1">
              <a:rPr lang="tr-TR" smtClean="0"/>
              <a:t>5.10.2025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27-29 October- IArcSAS-2021
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9010C7-9722-0943-BDBF-0575ECD357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98155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BBE88-B4F3-2649-8A34-7CB5AB1EC092}" type="datetime1">
              <a:rPr lang="tr-TR" smtClean="0"/>
              <a:t>5.10.2025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27-29 October- IArcSAS-2021
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9010C7-9722-0943-BDBF-0575ECD357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00787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6D773F-FD37-D743-BBEA-4620365DB538}" type="datetime1">
              <a:rPr lang="tr-TR" smtClean="0"/>
              <a:t>5.10.2025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27-29 October- IArcSAS-2021
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9010C7-9722-0943-BDBF-0575ECD357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55004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D6B1CE-EBAE-C149-96F4-18231E0033D4}" type="datetime1">
              <a:rPr lang="tr-TR" smtClean="0"/>
              <a:t>5.10.2025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27-29 October- IArcSAS-2021
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9010C7-9722-0943-BDBF-0575ECD357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03476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tr-TR"/>
          </a:p>
        </p:txBody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tr-TR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1F5F81-319B-5C46-939A-7F1107B9790F}" type="datetime1">
              <a:rPr lang="tr-TR" smtClean="0"/>
              <a:t>5.10.2025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27-29 October- IArcSAS-2021
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9010C7-9722-0943-BDBF-0575ECD357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39857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98D445-BCA8-F446-848E-0B7371879CF1}" type="datetime1">
              <a:rPr lang="tr-TR" smtClean="0"/>
              <a:t>5.10.2025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27-29 October- IArcSAS-2021
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9010C7-9722-0943-BDBF-0575ECD357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62252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989" r:id="rId1"/>
    <p:sldLayoutId id="2147483990" r:id="rId2"/>
    <p:sldLayoutId id="2147483991" r:id="rId3"/>
    <p:sldLayoutId id="2147483992" r:id="rId4"/>
    <p:sldLayoutId id="2147483993" r:id="rId5"/>
    <p:sldLayoutId id="2147483994" r:id="rId6"/>
    <p:sldLayoutId id="2147483995" r:id="rId7"/>
    <p:sldLayoutId id="2147483996" r:id="rId8"/>
    <p:sldLayoutId id="2147483997" r:id="rId9"/>
    <p:sldLayoutId id="2147483998" r:id="rId10"/>
    <p:sldLayoutId id="2147483999" r:id="rId11"/>
    <p:sldLayoutId id="2147484000" r:id="rId12"/>
    <p:sldLayoutId id="2147484001" r:id="rId13"/>
    <p:sldLayoutId id="2147484002" r:id="rId14"/>
    <p:sldLayoutId id="2147484003" r:id="rId15"/>
    <p:sldLayoutId id="2147484004" r:id="rId16"/>
    <p:sldLayoutId id="2147484005" r:id="rId17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7" Type="http://schemas.openxmlformats.org/officeDocument/2006/relationships/image" Target="../media/image8.png"/><Relationship Id="rId2" Type="http://schemas.openxmlformats.org/officeDocument/2006/relationships/hyperlink" Target="https://www.iksadkongre.com/inecpac" TargetMode="Externa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7.jpe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7" Type="http://schemas.openxmlformats.org/officeDocument/2006/relationships/image" Target="../media/image8.png"/><Relationship Id="rId2" Type="http://schemas.openxmlformats.org/officeDocument/2006/relationships/hyperlink" Target="https://www.iksadkongre.com/inecpac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jpe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1F1B7E-8F45-2A43-936F-D86B717B1D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1183" y="2124493"/>
            <a:ext cx="10240196" cy="1080938"/>
          </a:xfrm>
          <a:solidFill>
            <a:srgbClr val="002060"/>
          </a:solidFill>
        </p:spPr>
        <p:txBody>
          <a:bodyPr>
            <a:normAutofit/>
          </a:bodyPr>
          <a:lstStyle/>
          <a:p>
            <a:r>
              <a:rPr lang="en-US" dirty="0"/>
              <a:t>Paper Title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B575A13-09F2-3E4F-8B90-E3CBC46B18D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15247" y="4617034"/>
            <a:ext cx="4898174" cy="1809357"/>
          </a:xfrm>
        </p:spPr>
        <p:txBody>
          <a:bodyPr>
            <a:normAutofit fontScale="55000" lnSpcReduction="20000"/>
          </a:bodyPr>
          <a:lstStyle/>
          <a:p>
            <a:pPr algn="l"/>
            <a:r>
              <a:rPr lang="en-US" sz="5500" dirty="0">
                <a:solidFill>
                  <a:srgbClr val="FFFF00"/>
                </a:solidFill>
              </a:rPr>
              <a:t>Authors</a:t>
            </a:r>
            <a:r>
              <a:rPr lang="tr-TR" sz="5500" dirty="0">
                <a:solidFill>
                  <a:srgbClr val="FFFF00"/>
                </a:solidFill>
              </a:rPr>
              <a:t>,</a:t>
            </a:r>
          </a:p>
          <a:p>
            <a:pPr algn="l"/>
            <a:r>
              <a:rPr lang="tr-TR" sz="3800" dirty="0"/>
              <a:t>U</a:t>
            </a:r>
            <a:r>
              <a:rPr lang="en-US" sz="3800" dirty="0" err="1"/>
              <a:t>niversity</a:t>
            </a:r>
            <a:r>
              <a:rPr lang="tr-TR" sz="3800" dirty="0"/>
              <a:t>, F</a:t>
            </a:r>
            <a:r>
              <a:rPr lang="en-US" sz="3800" dirty="0" err="1"/>
              <a:t>aculty</a:t>
            </a:r>
            <a:r>
              <a:rPr lang="en-US" sz="3800" dirty="0"/>
              <a:t> and </a:t>
            </a:r>
            <a:r>
              <a:rPr lang="tr-TR" sz="3800" dirty="0"/>
              <a:t>D</a:t>
            </a:r>
            <a:r>
              <a:rPr lang="en-US" sz="3800" dirty="0" err="1"/>
              <a:t>epartme</a:t>
            </a:r>
            <a:r>
              <a:rPr lang="tr-TR" sz="3800" dirty="0"/>
              <a:t>n</a:t>
            </a:r>
            <a:r>
              <a:rPr lang="en-US" sz="3800" dirty="0"/>
              <a:t>t name</a:t>
            </a:r>
            <a:endParaRPr lang="tr-TR" sz="3800" dirty="0"/>
          </a:p>
          <a:p>
            <a:pPr algn="l"/>
            <a:r>
              <a:rPr lang="tr-TR" sz="3800" dirty="0"/>
              <a:t>City </a:t>
            </a:r>
            <a:r>
              <a:rPr lang="tr-TR" sz="3800" dirty="0" err="1"/>
              <a:t>and</a:t>
            </a:r>
            <a:r>
              <a:rPr lang="tr-TR" sz="3800" dirty="0"/>
              <a:t> Country</a:t>
            </a:r>
          </a:p>
          <a:p>
            <a:pPr algn="l"/>
            <a:r>
              <a:rPr lang="tr-TR" sz="3800" dirty="0"/>
              <a:t>E mail:  </a:t>
            </a:r>
            <a:endParaRPr lang="en-US" sz="3800" dirty="0"/>
          </a:p>
          <a:p>
            <a:pPr algn="l"/>
            <a:endParaRPr lang="en-US" dirty="0"/>
          </a:p>
        </p:txBody>
      </p:sp>
      <p:sp>
        <p:nvSpPr>
          <p:cNvPr id="25" name="İçerik Yer Tutucusu 24">
            <a:extLst>
              <a:ext uri="{FF2B5EF4-FFF2-40B4-BE49-F238E27FC236}">
                <a16:creationId xmlns:a16="http://schemas.microsoft.com/office/drawing/2014/main" id="{989E5E11-3818-9B5D-3520-7D91CFBC9786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55000" lnSpcReduction="20000"/>
          </a:bodyPr>
          <a:lstStyle/>
          <a:p>
            <a:endParaRPr lang="tr-TR" dirty="0"/>
          </a:p>
        </p:txBody>
      </p:sp>
      <p:sp>
        <p:nvSpPr>
          <p:cNvPr id="4" name="Metin kutusu 11">
            <a:extLst>
              <a:ext uri="{FF2B5EF4-FFF2-40B4-BE49-F238E27FC236}">
                <a16:creationId xmlns:a16="http://schemas.microsoft.com/office/drawing/2014/main" id="{84C6C231-C4B7-C04A-AF26-2280EE6A899E}"/>
              </a:ext>
            </a:extLst>
          </p:cNvPr>
          <p:cNvSpPr txBox="1"/>
          <p:nvPr/>
        </p:nvSpPr>
        <p:spPr>
          <a:xfrm>
            <a:off x="2480840" y="725255"/>
            <a:ext cx="6872425" cy="1200329"/>
          </a:xfrm>
          <a:prstGeom prst="rect">
            <a:avLst/>
          </a:prstGeom>
          <a:noFill/>
          <a:ln w="28575"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tr-TR" b="1" dirty="0"/>
              <a:t>International Nature &amp; Environment </a:t>
            </a:r>
            <a:r>
              <a:rPr lang="tr-TR" b="1" dirty="0" err="1"/>
              <a:t>Conservation</a:t>
            </a:r>
            <a:r>
              <a:rPr lang="tr-TR" b="1" dirty="0"/>
              <a:t> </a:t>
            </a:r>
            <a:r>
              <a:rPr lang="tr-TR" b="1" dirty="0" err="1"/>
              <a:t>and</a:t>
            </a:r>
            <a:r>
              <a:rPr lang="tr-TR" b="1" dirty="0"/>
              <a:t> </a:t>
            </a:r>
            <a:r>
              <a:rPr lang="tr-TR" b="1" dirty="0" err="1"/>
              <a:t>Protected</a:t>
            </a:r>
            <a:r>
              <a:rPr lang="tr-TR" b="1" dirty="0"/>
              <a:t> </a:t>
            </a:r>
            <a:r>
              <a:rPr lang="tr-TR" b="1" dirty="0" err="1"/>
              <a:t>Areas</a:t>
            </a:r>
            <a:r>
              <a:rPr lang="tr-TR" b="1" dirty="0"/>
              <a:t> </a:t>
            </a:r>
            <a:r>
              <a:rPr lang="tr-TR" b="1" dirty="0" err="1"/>
              <a:t>Congress</a:t>
            </a:r>
            <a:endParaRPr lang="tr-TR" dirty="0"/>
          </a:p>
          <a:p>
            <a:pPr algn="ctr" fontAlgn="base"/>
            <a:r>
              <a:rPr lang="tr-TR" b="1" dirty="0" err="1">
                <a:solidFill>
                  <a:srgbClr val="FFFF00"/>
                </a:solidFill>
              </a:rPr>
              <a:t>October</a:t>
            </a:r>
            <a:r>
              <a:rPr lang="tr-TR" b="1" dirty="0">
                <a:solidFill>
                  <a:srgbClr val="FFFF00"/>
                </a:solidFill>
              </a:rPr>
              <a:t> 29 -30-31, 2025, Demre (Antalya, Türkiye</a:t>
            </a:r>
            <a:r>
              <a:rPr lang="tr-TR" b="1" dirty="0"/>
              <a:t>) </a:t>
            </a:r>
          </a:p>
          <a:p>
            <a:pPr algn="ctr"/>
            <a:r>
              <a:rPr lang="tr-TR" i="1" u="sng" dirty="0">
                <a:hlinkClick r:id="rId2"/>
              </a:rPr>
              <a:t>https://www.iksadkongre.com/inecpac</a:t>
            </a:r>
            <a:endParaRPr lang="tr-TR" sz="1400" b="1" i="1" dirty="0">
              <a:solidFill>
                <a:schemeClr val="bg1"/>
              </a:solidFill>
              <a:effectLst/>
              <a:ea typeface="Times New Roman" panose="02020603050405020304" pitchFamily="18" charset="0"/>
            </a:endParaRPr>
          </a:p>
        </p:txBody>
      </p:sp>
      <p:sp>
        <p:nvSpPr>
          <p:cNvPr id="8" name="Metin kutusu 7">
            <a:extLst>
              <a:ext uri="{FF2B5EF4-FFF2-40B4-BE49-F238E27FC236}">
                <a16:creationId xmlns:a16="http://schemas.microsoft.com/office/drawing/2014/main" id="{2B7C583A-24A3-4C71-96B1-B0CFDE8933EF}"/>
              </a:ext>
            </a:extLst>
          </p:cNvPr>
          <p:cNvSpPr txBox="1"/>
          <p:nvPr/>
        </p:nvSpPr>
        <p:spPr>
          <a:xfrm>
            <a:off x="5367130" y="4577477"/>
            <a:ext cx="6763150" cy="2031325"/>
          </a:xfrm>
          <a:prstGeom prst="rect">
            <a:avLst/>
          </a:prstGeom>
          <a:solidFill>
            <a:srgbClr val="002060"/>
          </a:solidFill>
        </p:spPr>
        <p:txBody>
          <a:bodyPr wrap="square">
            <a:spAutoFit/>
          </a:bodyPr>
          <a:lstStyle/>
          <a:p>
            <a:r>
              <a:rPr lang="tr-TR" u="sng" dirty="0" err="1">
                <a:solidFill>
                  <a:srgbClr val="FFFF00"/>
                </a:solidFill>
              </a:rPr>
              <a:t>Important</a:t>
            </a:r>
            <a:r>
              <a:rPr lang="tr-TR" u="sng" dirty="0">
                <a:solidFill>
                  <a:srgbClr val="FFFF00"/>
                </a:solidFill>
              </a:rPr>
              <a:t> </a:t>
            </a:r>
            <a:r>
              <a:rPr lang="tr-TR" u="sng" dirty="0" err="1">
                <a:solidFill>
                  <a:srgbClr val="FFFF00"/>
                </a:solidFill>
              </a:rPr>
              <a:t>notes</a:t>
            </a:r>
            <a:r>
              <a:rPr lang="tr-TR" u="sng" dirty="0">
                <a:solidFill>
                  <a:srgbClr val="FFFF00"/>
                </a:solidFill>
              </a:rPr>
              <a:t>:</a:t>
            </a:r>
          </a:p>
          <a:p>
            <a:r>
              <a:rPr lang="en-US" dirty="0">
                <a:solidFill>
                  <a:srgbClr val="FFFF00"/>
                </a:solidFill>
              </a:rPr>
              <a:t>The presentation text should be written in English, but it can also be written in Turkish and presented in Turkish if the Session Moderator </a:t>
            </a:r>
            <a:r>
              <a:rPr lang="en-US" dirty="0" err="1">
                <a:solidFill>
                  <a:srgbClr val="FFFF00"/>
                </a:solidFill>
              </a:rPr>
              <a:t>permits.The</a:t>
            </a:r>
            <a:r>
              <a:rPr lang="en-US" dirty="0">
                <a:solidFill>
                  <a:srgbClr val="FFFF00"/>
                </a:solidFill>
              </a:rPr>
              <a:t> main topics of the presentation should be taken into consideration. Short sentences should be used in the </a:t>
            </a:r>
            <a:r>
              <a:rPr lang="en-US" dirty="0" err="1">
                <a:solidFill>
                  <a:srgbClr val="FFFF00"/>
                </a:solidFill>
              </a:rPr>
              <a:t>text.Presentations</a:t>
            </a:r>
            <a:r>
              <a:rPr lang="en-US" dirty="0">
                <a:solidFill>
                  <a:srgbClr val="FFFF00"/>
                </a:solidFill>
              </a:rPr>
              <a:t> are limited to a maximum of 15 minutes..</a:t>
            </a:r>
            <a:endParaRPr lang="tr-TR" dirty="0">
              <a:solidFill>
                <a:srgbClr val="FFFF00"/>
              </a:solidFill>
            </a:endParaRP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5BD48908-8837-EED7-EAA9-3A47EDCCA9F3}"/>
              </a:ext>
            </a:extLst>
          </p:cNvPr>
          <p:cNvCxnSpPr>
            <a:cxnSpLocks/>
          </p:cNvCxnSpPr>
          <p:nvPr/>
        </p:nvCxnSpPr>
        <p:spPr>
          <a:xfrm>
            <a:off x="30860" y="1336287"/>
            <a:ext cx="12130279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3" name="Grup 22">
            <a:extLst>
              <a:ext uri="{FF2B5EF4-FFF2-40B4-BE49-F238E27FC236}">
                <a16:creationId xmlns:a16="http://schemas.microsoft.com/office/drawing/2014/main" id="{2F80583D-D0F9-038E-C7BC-769AACD447C4}"/>
              </a:ext>
            </a:extLst>
          </p:cNvPr>
          <p:cNvGrpSpPr/>
          <p:nvPr/>
        </p:nvGrpSpPr>
        <p:grpSpPr>
          <a:xfrm>
            <a:off x="3815658" y="47649"/>
            <a:ext cx="4202788" cy="803476"/>
            <a:chOff x="2906522" y="57555"/>
            <a:chExt cx="4202788" cy="852184"/>
          </a:xfrm>
        </p:grpSpPr>
        <p:pic>
          <p:nvPicPr>
            <p:cNvPr id="16" name="Picture 3" descr="WhatsApp Image 2021-05-10 at 23.46.38.jp">
              <a:extLst>
                <a:ext uri="{FF2B5EF4-FFF2-40B4-BE49-F238E27FC236}">
                  <a16:creationId xmlns:a16="http://schemas.microsoft.com/office/drawing/2014/main" id="{EED5CDFD-14D0-6892-2751-4EF0CEEAD6D3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06522" y="116595"/>
              <a:ext cx="752784" cy="734104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9" name="Resim 18" descr="çizgi film, sanat, çizim, tasarım içeren bir resim&#10;&#10;Yapay zeka tarafından oluşturulan içerik yanlış olabilir.">
              <a:extLst>
                <a:ext uri="{FF2B5EF4-FFF2-40B4-BE49-F238E27FC236}">
                  <a16:creationId xmlns:a16="http://schemas.microsoft.com/office/drawing/2014/main" id="{BFAD5653-7C33-0167-6709-EB41A084F153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659306" y="57555"/>
              <a:ext cx="859345" cy="852184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0" name="Resim 19" descr="metin, grafik, yazı tipi, logo içeren bir resim&#10;&#10;Yapay zeka tarafından oluşturulan içerik yanlış olabilir.">
              <a:extLst>
                <a:ext uri="{FF2B5EF4-FFF2-40B4-BE49-F238E27FC236}">
                  <a16:creationId xmlns:a16="http://schemas.microsoft.com/office/drawing/2014/main" id="{BFAFFA5F-4A5A-28B8-4729-41CE5A0269D9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478737" y="131037"/>
              <a:ext cx="888393" cy="67482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1" name="Resim 20" descr="metin, küçük resim içeren bir resim&#10;&#10;Açıklama otomatik olarak oluşturuldu">
              <a:extLst>
                <a:ext uri="{FF2B5EF4-FFF2-40B4-BE49-F238E27FC236}">
                  <a16:creationId xmlns:a16="http://schemas.microsoft.com/office/drawing/2014/main" id="{9A58C907-EA37-FF85-E7C4-0736559C62F2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474949" y="106262"/>
              <a:ext cx="726254" cy="72437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2" name="Resim 21" descr="Demre Belediyesi">
              <a:extLst>
                <a:ext uri="{FF2B5EF4-FFF2-40B4-BE49-F238E27FC236}">
                  <a16:creationId xmlns:a16="http://schemas.microsoft.com/office/drawing/2014/main" id="{39856FBA-73CD-3C25-8834-B8AFACF7047E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323428" y="106262"/>
              <a:ext cx="785882" cy="785882"/>
            </a:xfrm>
            <a:prstGeom prst="rect">
              <a:avLst/>
            </a:prstGeom>
            <a:noFill/>
            <a:ln>
              <a:noFill/>
            </a:ln>
          </p:spPr>
        </p:pic>
      </p:grpSp>
    </p:spTree>
    <p:extLst>
      <p:ext uri="{BB962C8B-B14F-4D97-AF65-F5344CB8AC3E}">
        <p14:creationId xmlns:p14="http://schemas.microsoft.com/office/powerpoint/2010/main" val="7530413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F6B9B3-F371-7348-973C-3A4027EBC4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095E7E-FE31-4A46-9536-39AFC23F4B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0321" y="2336873"/>
            <a:ext cx="11379157" cy="3599316"/>
          </a:xfrm>
        </p:spPr>
        <p:txBody>
          <a:bodyPr/>
          <a:lstStyle/>
          <a:p>
            <a:r>
              <a:rPr lang="en-US" dirty="0"/>
              <a:t>Introduction</a:t>
            </a:r>
            <a:r>
              <a:rPr lang="tr-TR" dirty="0"/>
              <a:t>:</a:t>
            </a:r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tr-TR" dirty="0" err="1"/>
              <a:t>Aim</a:t>
            </a:r>
            <a:r>
              <a:rPr lang="tr-TR" dirty="0"/>
              <a:t>(s) of </a:t>
            </a:r>
            <a:r>
              <a:rPr lang="tr-TR" dirty="0" err="1"/>
              <a:t>study</a:t>
            </a:r>
            <a:r>
              <a:rPr lang="tr-TR" dirty="0"/>
              <a:t>: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53758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F6B9B3-F371-7348-973C-3A4027EBC4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Material and method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095E7E-FE31-4A46-9536-39AFC23F4B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Material</a:t>
            </a:r>
          </a:p>
          <a:p>
            <a:endParaRPr lang="en-US" dirty="0"/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  <a:p>
            <a:r>
              <a:rPr lang="tr-TR" dirty="0" err="1"/>
              <a:t>Method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05595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9925C608-2228-0148-B7EA-359D894F33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Results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9E92549F-82C3-7742-A5A1-6AAB773DB1FC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Text</a:t>
            </a:r>
            <a:r>
              <a:rPr lang="tr-TR" sz="2400" dirty="0"/>
              <a:t>, Graphics, </a:t>
            </a:r>
            <a:r>
              <a:rPr lang="tr-TR" sz="2400" dirty="0" err="1"/>
              <a:t>Table</a:t>
            </a:r>
            <a:r>
              <a:rPr lang="tr-TR" sz="2400" dirty="0"/>
              <a:t>, Picture</a:t>
            </a:r>
            <a:endParaRPr lang="en-US" sz="2400" dirty="0"/>
          </a:p>
        </p:txBody>
      </p:sp>
      <p:graphicFrame>
        <p:nvGraphicFramePr>
          <p:cNvPr id="7" name="Picture Placeholder 6">
            <a:extLst>
              <a:ext uri="{FF2B5EF4-FFF2-40B4-BE49-F238E27FC236}">
                <a16:creationId xmlns:a16="http://schemas.microsoft.com/office/drawing/2014/main" id="{F512D554-87CB-F24D-853B-2869F78EF1AC}"/>
              </a:ext>
            </a:extLst>
          </p:cNvPr>
          <p:cNvGraphicFramePr>
            <a:graphicFrameLocks noGrp="1"/>
          </p:cNvGraphicFramePr>
          <p:nvPr>
            <p:ph type="pic" idx="1"/>
            <p:extLst>
              <p:ext uri="{D42A27DB-BD31-4B8C-83A1-F6EECF244321}">
                <p14:modId xmlns:p14="http://schemas.microsoft.com/office/powerpoint/2010/main" val="2518031970"/>
              </p:ext>
            </p:extLst>
          </p:nvPr>
        </p:nvGraphicFramePr>
        <p:xfrm>
          <a:off x="4868863" y="2336800"/>
          <a:ext cx="5426075" cy="35988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1497722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F6B9B3-F371-7348-973C-3A4027EBC4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Conclusion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095E7E-FE31-4A46-9536-39AFC23F4B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>
              <a:solidFill>
                <a:srgbClr val="26262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724100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F6B9B3-F371-7348-973C-3A4027EBC4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References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095E7E-FE31-4A46-9536-39AFC23F4B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tr-TR" dirty="0">
              <a:solidFill>
                <a:srgbClr val="262626"/>
              </a:solidFill>
            </a:endParaRPr>
          </a:p>
          <a:p>
            <a:r>
              <a:rPr lang="tr-TR" dirty="0">
                <a:solidFill>
                  <a:srgbClr val="262626"/>
                </a:solidFill>
              </a:rPr>
              <a:t>  </a:t>
            </a:r>
          </a:p>
          <a:p>
            <a:r>
              <a:rPr lang="tr-TR" dirty="0">
                <a:solidFill>
                  <a:srgbClr val="262626"/>
                </a:solidFill>
              </a:rPr>
              <a:t>   </a:t>
            </a:r>
          </a:p>
          <a:p>
            <a:r>
              <a:rPr lang="tr-TR" dirty="0">
                <a:solidFill>
                  <a:srgbClr val="262626"/>
                </a:solidFill>
              </a:rPr>
              <a:t>   </a:t>
            </a:r>
          </a:p>
          <a:p>
            <a:r>
              <a:rPr lang="tr-TR" dirty="0">
                <a:solidFill>
                  <a:srgbClr val="262626"/>
                </a:solidFill>
              </a:rPr>
              <a:t>   </a:t>
            </a:r>
          </a:p>
          <a:p>
            <a:r>
              <a:rPr lang="tr-TR" dirty="0">
                <a:solidFill>
                  <a:srgbClr val="262626"/>
                </a:solidFill>
              </a:rPr>
              <a:t>   </a:t>
            </a:r>
          </a:p>
          <a:p>
            <a:r>
              <a:rPr lang="tr-TR" dirty="0">
                <a:solidFill>
                  <a:srgbClr val="262626"/>
                </a:solidFill>
              </a:rPr>
              <a:t>  </a:t>
            </a:r>
          </a:p>
          <a:p>
            <a:r>
              <a:rPr lang="tr-TR" dirty="0">
                <a:solidFill>
                  <a:srgbClr val="262626"/>
                </a:solidFill>
              </a:rPr>
              <a:t>   </a:t>
            </a:r>
            <a:endParaRPr lang="en-US" dirty="0">
              <a:solidFill>
                <a:srgbClr val="26262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065040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1F1B7E-8F45-2A43-936F-D86B717B1DB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&lt;&lt;Thank you&gt;&gt; page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5BD48908-8837-EED7-EAA9-3A47EDCCA9F3}"/>
              </a:ext>
            </a:extLst>
          </p:cNvPr>
          <p:cNvCxnSpPr>
            <a:cxnSpLocks/>
          </p:cNvCxnSpPr>
          <p:nvPr/>
        </p:nvCxnSpPr>
        <p:spPr>
          <a:xfrm>
            <a:off x="139337" y="1336287"/>
            <a:ext cx="12130279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Alt Başlık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Add information here.</a:t>
            </a:r>
          </a:p>
        </p:txBody>
      </p:sp>
      <p:sp>
        <p:nvSpPr>
          <p:cNvPr id="6" name="Metin kutusu 5">
            <a:extLst>
              <a:ext uri="{FF2B5EF4-FFF2-40B4-BE49-F238E27FC236}">
                <a16:creationId xmlns:a16="http://schemas.microsoft.com/office/drawing/2014/main" id="{FD4EDB97-B4FB-8033-0BC9-AC0CBD4963CF}"/>
              </a:ext>
            </a:extLst>
          </p:cNvPr>
          <p:cNvSpPr txBox="1"/>
          <p:nvPr/>
        </p:nvSpPr>
        <p:spPr>
          <a:xfrm>
            <a:off x="2913648" y="931958"/>
            <a:ext cx="6148136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tr-TR" b="1" dirty="0"/>
              <a:t>International Nature &amp; Environment </a:t>
            </a:r>
            <a:r>
              <a:rPr lang="tr-TR" b="1" dirty="0" err="1"/>
              <a:t>Conservation</a:t>
            </a:r>
            <a:r>
              <a:rPr lang="tr-TR" b="1" dirty="0"/>
              <a:t> </a:t>
            </a:r>
            <a:r>
              <a:rPr lang="tr-TR" b="1" dirty="0" err="1"/>
              <a:t>and</a:t>
            </a:r>
            <a:r>
              <a:rPr lang="tr-TR" b="1" dirty="0"/>
              <a:t> </a:t>
            </a:r>
            <a:r>
              <a:rPr lang="tr-TR" b="1" dirty="0" err="1"/>
              <a:t>Protected</a:t>
            </a:r>
            <a:r>
              <a:rPr lang="tr-TR" b="1" dirty="0"/>
              <a:t> </a:t>
            </a:r>
            <a:r>
              <a:rPr lang="tr-TR" b="1" dirty="0" err="1"/>
              <a:t>Areas</a:t>
            </a:r>
            <a:r>
              <a:rPr lang="tr-TR" b="1" dirty="0"/>
              <a:t> </a:t>
            </a:r>
            <a:r>
              <a:rPr lang="tr-TR" b="1" dirty="0" err="1"/>
              <a:t>Congress</a:t>
            </a:r>
            <a:endParaRPr lang="tr-TR" dirty="0"/>
          </a:p>
          <a:p>
            <a:pPr algn="ctr" fontAlgn="base"/>
            <a:r>
              <a:rPr lang="tr-TR" b="1" dirty="0" err="1">
                <a:solidFill>
                  <a:srgbClr val="FFFF00"/>
                </a:solidFill>
              </a:rPr>
              <a:t>October</a:t>
            </a:r>
            <a:r>
              <a:rPr lang="tr-TR" b="1" dirty="0">
                <a:solidFill>
                  <a:srgbClr val="FFFF00"/>
                </a:solidFill>
              </a:rPr>
              <a:t> 29 30-31, 2025, Demre (Antalya, Türkiye) </a:t>
            </a:r>
          </a:p>
          <a:p>
            <a:pPr algn="ctr"/>
            <a:r>
              <a:rPr lang="tr-TR" i="1" u="sng" dirty="0">
                <a:hlinkClick r:id="rId2"/>
              </a:rPr>
              <a:t>https://www.iksadkongre.com/inecpac</a:t>
            </a:r>
            <a:endParaRPr lang="tr-TR" sz="1400" b="1" i="1" dirty="0">
              <a:solidFill>
                <a:schemeClr val="bg1"/>
              </a:solidFill>
              <a:ea typeface="Times New Roman" panose="02020603050405020304" pitchFamily="18" charset="0"/>
            </a:endParaRPr>
          </a:p>
        </p:txBody>
      </p:sp>
      <p:grpSp>
        <p:nvGrpSpPr>
          <p:cNvPr id="7" name="Grup 6">
            <a:extLst>
              <a:ext uri="{FF2B5EF4-FFF2-40B4-BE49-F238E27FC236}">
                <a16:creationId xmlns:a16="http://schemas.microsoft.com/office/drawing/2014/main" id="{8CB72E45-A77F-BC06-539D-565816DA7732}"/>
              </a:ext>
            </a:extLst>
          </p:cNvPr>
          <p:cNvGrpSpPr/>
          <p:nvPr/>
        </p:nvGrpSpPr>
        <p:grpSpPr>
          <a:xfrm>
            <a:off x="3815658" y="47649"/>
            <a:ext cx="4202788" cy="803476"/>
            <a:chOff x="2906522" y="57555"/>
            <a:chExt cx="4202788" cy="852184"/>
          </a:xfrm>
        </p:grpSpPr>
        <p:pic>
          <p:nvPicPr>
            <p:cNvPr id="8" name="Picture 3" descr="WhatsApp Image 2021-05-10 at 23.46.38.jp">
              <a:extLst>
                <a:ext uri="{FF2B5EF4-FFF2-40B4-BE49-F238E27FC236}">
                  <a16:creationId xmlns:a16="http://schemas.microsoft.com/office/drawing/2014/main" id="{2E5ED96E-15BE-8258-4B3C-A3462AD493CA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06522" y="116595"/>
              <a:ext cx="752784" cy="734104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9" name="Resim 8" descr="çizgi film, sanat, çizim, tasarım içeren bir resim&#10;&#10;Yapay zeka tarafından oluşturulan içerik yanlış olabilir.">
              <a:extLst>
                <a:ext uri="{FF2B5EF4-FFF2-40B4-BE49-F238E27FC236}">
                  <a16:creationId xmlns:a16="http://schemas.microsoft.com/office/drawing/2014/main" id="{47D91F3D-0931-B1D4-D538-F3C19673787B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659306" y="57555"/>
              <a:ext cx="859345" cy="852184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" name="Resim 9" descr="metin, grafik, yazı tipi, logo içeren bir resim&#10;&#10;Yapay zeka tarafından oluşturulan içerik yanlış olabilir.">
              <a:extLst>
                <a:ext uri="{FF2B5EF4-FFF2-40B4-BE49-F238E27FC236}">
                  <a16:creationId xmlns:a16="http://schemas.microsoft.com/office/drawing/2014/main" id="{BA88A5A3-D2EA-C847-8990-E1025ACC344D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478737" y="131037"/>
              <a:ext cx="888393" cy="67482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5" name="Resim 14" descr="metin, küçük resim içeren bir resim&#10;&#10;Açıklama otomatik olarak oluşturuldu">
              <a:extLst>
                <a:ext uri="{FF2B5EF4-FFF2-40B4-BE49-F238E27FC236}">
                  <a16:creationId xmlns:a16="http://schemas.microsoft.com/office/drawing/2014/main" id="{D20101A0-7822-0346-6355-18F1B4134EAF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474949" y="106262"/>
              <a:ext cx="726254" cy="72437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6" name="Resim 15" descr="Demre Belediyesi">
              <a:extLst>
                <a:ext uri="{FF2B5EF4-FFF2-40B4-BE49-F238E27FC236}">
                  <a16:creationId xmlns:a16="http://schemas.microsoft.com/office/drawing/2014/main" id="{1615937D-B4C8-42B7-2442-138B993639A6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323428" y="106262"/>
              <a:ext cx="785882" cy="785882"/>
            </a:xfrm>
            <a:prstGeom prst="rect">
              <a:avLst/>
            </a:prstGeom>
            <a:noFill/>
            <a:ln>
              <a:noFill/>
            </a:ln>
          </p:spPr>
        </p:pic>
      </p:grpSp>
    </p:spTree>
    <p:extLst>
      <p:ext uri="{BB962C8B-B14F-4D97-AF65-F5344CB8AC3E}">
        <p14:creationId xmlns:p14="http://schemas.microsoft.com/office/powerpoint/2010/main" val="2686915619"/>
      </p:ext>
    </p:extLst>
  </p:cSld>
  <p:clrMapOvr>
    <a:masterClrMapping/>
  </p:clrMapOvr>
</p:sld>
</file>

<file path=ppt/theme/theme1.xml><?xml version="1.0" encoding="utf-8"?>
<a:theme xmlns:a="http://schemas.openxmlformats.org/drawingml/2006/main" name="Berlin">
  <a:themeElements>
    <a:clrScheme name="Custom 6">
      <a:dk1>
        <a:srgbClr val="000000"/>
      </a:dk1>
      <a:lt1>
        <a:srgbClr val="FFFFFF"/>
      </a:lt1>
      <a:dk2>
        <a:srgbClr val="454545"/>
      </a:dk2>
      <a:lt2>
        <a:srgbClr val="F4F5F4"/>
      </a:lt2>
      <a:accent1>
        <a:srgbClr val="BC3D3B"/>
      </a:accent1>
      <a:accent2>
        <a:srgbClr val="FC7715"/>
      </a:accent2>
      <a:accent3>
        <a:srgbClr val="AFBF41"/>
      </a:accent3>
      <a:accent4>
        <a:srgbClr val="50C49F"/>
      </a:accent4>
      <a:accent5>
        <a:srgbClr val="3B95C4"/>
      </a:accent5>
      <a:accent6>
        <a:srgbClr val="B560D4"/>
      </a:accent6>
      <a:hlink>
        <a:srgbClr val="FC5A1A"/>
      </a:hlink>
      <a:folHlink>
        <a:srgbClr val="B49E74"/>
      </a:folHlink>
    </a:clrScheme>
    <a:fontScheme name="Berlin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C0CBE056-4EF4-4D92-969E-947779DA7AA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{1C79ECF6-CFBB-B844-A286-7259A2CDE56B}tf10001057</Template>
  <TotalTime>254</TotalTime>
  <Words>186</Words>
  <Application>Microsoft Office PowerPoint</Application>
  <PresentationFormat>Geniş ekran</PresentationFormat>
  <Paragraphs>40</Paragraphs>
  <Slides>7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12" baseType="lpstr">
      <vt:lpstr>Arial</vt:lpstr>
      <vt:lpstr>Calibri</vt:lpstr>
      <vt:lpstr>Times New Roman</vt:lpstr>
      <vt:lpstr>Trebuchet MS</vt:lpstr>
      <vt:lpstr>Berlin</vt:lpstr>
      <vt:lpstr>Paper Title</vt:lpstr>
      <vt:lpstr>Title</vt:lpstr>
      <vt:lpstr>Material and method</vt:lpstr>
      <vt:lpstr>Results</vt:lpstr>
      <vt:lpstr>Conclusion</vt:lpstr>
      <vt:lpstr>References</vt:lpstr>
      <vt:lpstr>&lt;&lt;Thank you&gt;&gt; page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Paper Title (Bildiri Başlığı)</dc:title>
  <dc:creator>Microsoft Office User</dc:creator>
  <cp:lastModifiedBy>Atila GÜL</cp:lastModifiedBy>
  <cp:revision>47</cp:revision>
  <dcterms:created xsi:type="dcterms:W3CDTF">2021-09-28T16:59:57Z</dcterms:created>
  <dcterms:modified xsi:type="dcterms:W3CDTF">2025-10-05T18:18:08Z</dcterms:modified>
</cp:coreProperties>
</file>